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2" r:id="rId5"/>
  </p:sldMasterIdLst>
  <p:notesMasterIdLst>
    <p:notesMasterId r:id="rId20"/>
  </p:notesMasterIdLst>
  <p:sldIdLst>
    <p:sldId id="256" r:id="rId6"/>
    <p:sldId id="279" r:id="rId7"/>
    <p:sldId id="280" r:id="rId8"/>
    <p:sldId id="283" r:id="rId9"/>
    <p:sldId id="282" r:id="rId10"/>
    <p:sldId id="281" r:id="rId11"/>
    <p:sldId id="274" r:id="rId12"/>
    <p:sldId id="275" r:id="rId13"/>
    <p:sldId id="276" r:id="rId14"/>
    <p:sldId id="268" r:id="rId15"/>
    <p:sldId id="261" r:id="rId16"/>
    <p:sldId id="270" r:id="rId17"/>
    <p:sldId id="278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4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264" autoAdjust="0"/>
  </p:normalViewPr>
  <p:slideViewPr>
    <p:cSldViewPr snapToGrid="0">
      <p:cViewPr varScale="1">
        <p:scale>
          <a:sx n="68" d="100"/>
          <a:sy n="68" d="100"/>
        </p:scale>
        <p:origin x="91" y="35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gimon\Desktop\ERF%20DOCUMENTS\ERF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gimon\Desktop\ERF%20DOCUMENTS\ERF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gimon\Desktop\ERF%20DOCUMENTS\ER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RESULTS!$A$2:$A$28</c:f>
              <c:numCache>
                <c:formatCode>General</c:formatCode>
                <c:ptCount val="2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</c:numCache>
            </c:numRef>
          </c:cat>
          <c:val>
            <c:numRef>
              <c:f>RESULTS!$E$2:$E$28</c:f>
              <c:numCache>
                <c:formatCode>General</c:formatCode>
                <c:ptCount val="27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4</c:v>
                </c:pt>
                <c:pt idx="6">
                  <c:v>3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1</c:v>
                </c:pt>
                <c:pt idx="14">
                  <c:v>0</c:v>
                </c:pt>
                <c:pt idx="15">
                  <c:v>1</c:v>
                </c:pt>
                <c:pt idx="16">
                  <c:v>4</c:v>
                </c:pt>
                <c:pt idx="17">
                  <c:v>0</c:v>
                </c:pt>
                <c:pt idx="18">
                  <c:v>2</c:v>
                </c:pt>
                <c:pt idx="19">
                  <c:v>0</c:v>
                </c:pt>
                <c:pt idx="20">
                  <c:v>0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2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07-4912-BC9E-9B96D0065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233648"/>
        <c:axId val="473234632"/>
      </c:barChart>
      <c:catAx>
        <c:axId val="473233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noProof="0"/>
                  <a:t>Featur</a:t>
                </a:r>
                <a:r>
                  <a:rPr lang="it-IT" sz="1400" b="1"/>
                  <a:t>es</a:t>
                </a:r>
                <a:r>
                  <a:rPr lang="it-IT" sz="1400" b="1" dirty="0"/>
                  <a:t>'</a:t>
                </a:r>
                <a:r>
                  <a:rPr lang="it-IT" sz="1400" b="1" baseline="0" dirty="0"/>
                  <a:t> number</a:t>
                </a:r>
                <a:endParaRPr lang="it-IT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3234632"/>
        <c:crosses val="autoZero"/>
        <c:auto val="1"/>
        <c:lblAlgn val="ctr"/>
        <c:lblOffset val="100"/>
        <c:noMultiLvlLbl val="0"/>
      </c:catAx>
      <c:valAx>
        <c:axId val="473234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noProof="0" dirty="0"/>
                  <a:t>Votes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732336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Turn 0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RESULTS!$J$37:$J$45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2</c:v>
                </c:pt>
                <c:pt idx="4">
                  <c:v>7</c:v>
                </c:pt>
                <c:pt idx="5">
                  <c:v>10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RESULTS!$L$37:$L$45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21-40C1-A3A5-956A1F897C33}"/>
            </c:ext>
          </c:extLst>
        </c:ser>
        <c:ser>
          <c:idx val="1"/>
          <c:order val="1"/>
          <c:tx>
            <c:v>Turn 1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RESULTS!$J$37:$J$45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2</c:v>
                </c:pt>
                <c:pt idx="4">
                  <c:v>7</c:v>
                </c:pt>
                <c:pt idx="5">
                  <c:v>10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RESULTS!$M$37:$M$45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21-40C1-A3A5-956A1F897C33}"/>
            </c:ext>
          </c:extLst>
        </c:ser>
        <c:ser>
          <c:idx val="2"/>
          <c:order val="2"/>
          <c:tx>
            <c:v>Turn 2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RESULTS!$J$37:$J$45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2</c:v>
                </c:pt>
                <c:pt idx="4">
                  <c:v>7</c:v>
                </c:pt>
                <c:pt idx="5">
                  <c:v>10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RESULTS!$N$37:$N$45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21-40C1-A3A5-956A1F897C33}"/>
            </c:ext>
          </c:extLst>
        </c:ser>
        <c:ser>
          <c:idx val="3"/>
          <c:order val="3"/>
          <c:tx>
            <c:v>Final choices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RESULTS!$J$37:$J$45</c:f>
              <c:numCache>
                <c:formatCode>General</c:formatCode>
                <c:ptCount val="9"/>
                <c:pt idx="0">
                  <c:v>6</c:v>
                </c:pt>
                <c:pt idx="1">
                  <c:v>12</c:v>
                </c:pt>
                <c:pt idx="2">
                  <c:v>17</c:v>
                </c:pt>
                <c:pt idx="3">
                  <c:v>2</c:v>
                </c:pt>
                <c:pt idx="4">
                  <c:v>7</c:v>
                </c:pt>
                <c:pt idx="5">
                  <c:v>10</c:v>
                </c:pt>
                <c:pt idx="6">
                  <c:v>22</c:v>
                </c:pt>
                <c:pt idx="7">
                  <c:v>23</c:v>
                </c:pt>
                <c:pt idx="8">
                  <c:v>24</c:v>
                </c:pt>
              </c:numCache>
            </c:numRef>
          </c:cat>
          <c:val>
            <c:numRef>
              <c:f>RESULTS!$O$37:$O$45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321-40C1-A3A5-956A1F897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4990424"/>
        <c:axId val="484988128"/>
      </c:barChart>
      <c:catAx>
        <c:axId val="484990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 dirty="0"/>
                  <a:t>Features' </a:t>
                </a:r>
                <a:r>
                  <a:rPr lang="it-IT" sz="1400" b="1" dirty="0" err="1"/>
                  <a:t>Number</a:t>
                </a:r>
                <a:endParaRPr lang="it-IT" sz="14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4988128"/>
        <c:crosses val="autoZero"/>
        <c:auto val="1"/>
        <c:lblAlgn val="ctr"/>
        <c:lblOffset val="100"/>
        <c:noMultiLvlLbl val="0"/>
      </c:catAx>
      <c:valAx>
        <c:axId val="4849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Votes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499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RESULTS!$A$65:$C$65</c:f>
              <c:strCache>
                <c:ptCount val="3"/>
                <c:pt idx="0">
                  <c:v>I-&gt;II</c:v>
                </c:pt>
                <c:pt idx="1">
                  <c:v>II-&gt;III</c:v>
                </c:pt>
                <c:pt idx="2">
                  <c:v>III-&gt;F</c:v>
                </c:pt>
              </c:strCache>
            </c:strRef>
          </c:cat>
          <c:val>
            <c:numRef>
              <c:f>RESULTS!$A$66:$C$66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3-472F-A0B4-D7B61DD62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0460120"/>
        <c:axId val="680457168"/>
      </c:barChart>
      <c:catAx>
        <c:axId val="680460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Turns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457168"/>
        <c:crosses val="autoZero"/>
        <c:auto val="1"/>
        <c:lblAlgn val="ctr"/>
        <c:lblOffset val="100"/>
        <c:noMultiLvlLbl val="0"/>
      </c:catAx>
      <c:valAx>
        <c:axId val="68045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400" b="1"/>
                  <a:t>Number of changes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80460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0F566-FA70-468A-8B4C-AE4AF0735DFB}" type="datetimeFigureOut">
              <a:rPr lang="it-IT" smtClean="0"/>
              <a:t>21/03/2018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C33A2-2991-4EEB-99F7-151FA564776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01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D823-6D74-4A11-BA82-313C0598D4F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482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D823-6D74-4A11-BA82-313C0598D4F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51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D823-6D74-4A11-BA82-313C0598D4F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32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4D823-6D74-4A11-BA82-313C0598D4F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00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17225" y="2467557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 baseline="0"/>
            </a:lvl1pPr>
          </a:lstStyle>
          <a:p>
            <a:r>
              <a:rPr lang="da-DK" dirty="0" err="1"/>
              <a:t>Responsible</a:t>
            </a:r>
            <a:r>
              <a:rPr lang="da-DK" dirty="0"/>
              <a:t> </a:t>
            </a:r>
            <a:r>
              <a:rPr lang="da-DK" dirty="0" err="1"/>
              <a:t>ethical</a:t>
            </a:r>
            <a:r>
              <a:rPr lang="da-DK" dirty="0"/>
              <a:t> </a:t>
            </a:r>
            <a:r>
              <a:rPr lang="da-DK" dirty="0" err="1"/>
              <a:t>learning</a:t>
            </a:r>
            <a:r>
              <a:rPr lang="da-DK" dirty="0"/>
              <a:t> with </a:t>
            </a:r>
            <a:r>
              <a:rPr lang="da-DK" dirty="0" err="1"/>
              <a:t>robotics</a:t>
            </a:r>
            <a:br>
              <a:rPr lang="da-DK" dirty="0"/>
            </a:br>
            <a:r>
              <a:rPr lang="da-DK" dirty="0"/>
              <a:t>- Reeler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88178" y="5387975"/>
            <a:ext cx="274320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3/21/2018</a:t>
            </a:fld>
            <a:endParaRPr lang="en-US" dirty="0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79" y="280870"/>
            <a:ext cx="2767500" cy="191691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053" y="6017998"/>
            <a:ext cx="4541434" cy="601877"/>
          </a:xfrm>
          <a:prstGeom prst="rect">
            <a:avLst/>
          </a:prstGeom>
        </p:spPr>
      </p:pic>
      <p:pic>
        <p:nvPicPr>
          <p:cNvPr id="67" name="Billede 6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81" y="6017999"/>
            <a:ext cx="1221720" cy="540000"/>
          </a:xfrm>
          <a:prstGeom prst="rect">
            <a:avLst/>
          </a:prstGeom>
        </p:spPr>
      </p:pic>
      <p:pic>
        <p:nvPicPr>
          <p:cNvPr id="68" name="Billede 6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85" y="6017999"/>
            <a:ext cx="900950" cy="540000"/>
          </a:xfrm>
          <a:prstGeom prst="rect">
            <a:avLst/>
          </a:prstGeom>
        </p:spPr>
      </p:pic>
      <p:pic>
        <p:nvPicPr>
          <p:cNvPr id="69" name="Billede 6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387" y="6017999"/>
            <a:ext cx="1296002" cy="540000"/>
          </a:xfrm>
          <a:prstGeom prst="rect">
            <a:avLst/>
          </a:prstGeom>
        </p:spPr>
      </p:pic>
      <p:pic>
        <p:nvPicPr>
          <p:cNvPr id="70" name="Billede 6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17" y="6017999"/>
            <a:ext cx="540000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1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accent3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552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accent3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accent3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accent3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accent3"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0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76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55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18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57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854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138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16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9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657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8556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  <p:pic>
        <p:nvPicPr>
          <p:cNvPr id="48" name="Billede 4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405" y="6064751"/>
            <a:ext cx="1053663" cy="7038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9" r:id="rId6"/>
    <p:sldLayoutId id="2147483654" r:id="rId7"/>
    <p:sldLayoutId id="2147483655" r:id="rId8"/>
    <p:sldLayoutId id="2147483656" r:id="rId9"/>
    <p:sldLayoutId id="2147483670" r:id="rId10"/>
    <p:sldLayoutId id="2147483657" r:id="rId11"/>
    <p:sldLayoutId id="2147483671" r:id="rId12"/>
    <p:sldLayoutId id="2147483660" r:id="rId13"/>
    <p:sldLayoutId id="2147483661" r:id="rId14"/>
    <p:sldLayoutId id="2147483666" r:id="rId15"/>
    <p:sldLayoutId id="2147483663" r:id="rId16"/>
    <p:sldLayoutId id="2147483667" r:id="rId17"/>
    <p:sldLayoutId id="2147483668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DAAF7-510C-4697-96C7-5AC005348309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FB36D-9771-4A1D-8F72-290BB7570ED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5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mon\Desktop\ERF%20DOCUMENTS\ERF.xlsx!RESULTS!R37C8:R45C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eler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Robot development and design: </a:t>
            </a:r>
            <a:br>
              <a:rPr lang="en-GB" dirty="0"/>
            </a:br>
            <a:r>
              <a:rPr lang="en-GB" dirty="0"/>
              <a:t>what about ethical aspects?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4990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VOTES</a:t>
            </a:r>
          </a:p>
        </p:txBody>
      </p:sp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666D95CE-49E6-4ACD-B885-68D8A57D72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0368"/>
              </p:ext>
            </p:extLst>
          </p:nvPr>
        </p:nvGraphicFramePr>
        <p:xfrm>
          <a:off x="1773134" y="1836175"/>
          <a:ext cx="8642555" cy="446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1910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CHOSEN FEATURES</a:t>
            </a:r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3E981E08-BFC7-4953-9672-7AF9382A36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223895"/>
              </p:ext>
            </p:extLst>
          </p:nvPr>
        </p:nvGraphicFramePr>
        <p:xfrm>
          <a:off x="733064" y="2222098"/>
          <a:ext cx="10725872" cy="284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Worksheet" r:id="rId3" imgW="6499895" imgH="1722246" progId="Excel.Sheet.12">
                  <p:link updateAutomatic="1"/>
                </p:oleObj>
              </mc:Choice>
              <mc:Fallback>
                <p:oleObj name="Worksheet" r:id="rId3" imgW="6499895" imgH="172224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3064" y="2222098"/>
                        <a:ext cx="10725872" cy="28425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0387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VOTES HISTORY – SELECTED FEATURES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A7950E1D-E87E-44F1-93EF-50EC999019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5553513"/>
              </p:ext>
            </p:extLst>
          </p:nvPr>
        </p:nvGraphicFramePr>
        <p:xfrm>
          <a:off x="1730478" y="1555955"/>
          <a:ext cx="8731044" cy="495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9565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BETWEEN TURNS</a:t>
            </a: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7C7F7FE7-00A4-4FC5-9E5D-CC5D9237AE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183603"/>
              </p:ext>
            </p:extLst>
          </p:nvPr>
        </p:nvGraphicFramePr>
        <p:xfrm>
          <a:off x="2923880" y="1772239"/>
          <a:ext cx="6344239" cy="424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4967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6A3643-ADE2-41E7-9292-D6E52C07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41418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it-IT" sz="7200" dirty="0"/>
              <a:t>THANK YOU!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121729-F5B3-403B-A218-456047F79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3103" y="4026644"/>
            <a:ext cx="5645794" cy="2091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 err="1"/>
              <a:t>Please</a:t>
            </a:r>
            <a:r>
              <a:rPr lang="it-IT" sz="2800" dirty="0"/>
              <a:t> </a:t>
            </a:r>
            <a:r>
              <a:rPr lang="it-IT" sz="2800" dirty="0" err="1"/>
              <a:t>leave</a:t>
            </a:r>
            <a:r>
              <a:rPr lang="it-IT" sz="2800" dirty="0"/>
              <a:t> </a:t>
            </a:r>
            <a:r>
              <a:rPr lang="it-IT" sz="2800" dirty="0" err="1"/>
              <a:t>feedbacks</a:t>
            </a:r>
            <a:r>
              <a:rPr lang="it-IT" sz="2800" dirty="0"/>
              <a:t> to </a:t>
            </a:r>
            <a:r>
              <a:rPr lang="it-IT" sz="2800" dirty="0" err="1"/>
              <a:t>REELERs</a:t>
            </a:r>
            <a:r>
              <a:rPr lang="it-IT" sz="2800" dirty="0"/>
              <a:t>…</a:t>
            </a:r>
          </a:p>
          <a:p>
            <a:pPr marL="0" indent="0" algn="ctr">
              <a:buNone/>
            </a:pPr>
            <a:r>
              <a:rPr lang="en-US" sz="2800" dirty="0"/>
              <a:t>and don’t forget to sign up for our newsletter at: </a:t>
            </a:r>
            <a:r>
              <a:rPr lang="en-US" sz="2800" dirty="0">
                <a:hlinkClick r:id="rId2"/>
              </a:rPr>
              <a:t>www.reeler.eu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856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709" y="1643456"/>
            <a:ext cx="6639258" cy="3848314"/>
          </a:xfr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8547" y="164886"/>
            <a:ext cx="9905998" cy="1478570"/>
          </a:xfrm>
        </p:spPr>
        <p:txBody>
          <a:bodyPr/>
          <a:lstStyle/>
          <a:p>
            <a:r>
              <a:rPr lang="da-DK" b="1" dirty="0"/>
              <a:t>About REELER: </a:t>
            </a:r>
            <a:br>
              <a:rPr lang="da-DK" b="1" dirty="0"/>
            </a:br>
            <a:r>
              <a:rPr lang="da-DK" b="1" dirty="0"/>
              <a:t>Responsible ethical learning with robotics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61053" y="1643456"/>
            <a:ext cx="3489649" cy="38164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da-D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REELER partners</a:t>
            </a:r>
          </a:p>
          <a:p>
            <a:endParaRPr lang="da-D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Aarhus </a:t>
            </a:r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Coordinator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Prof. of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Anthropology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Cathrine Hasse </a:t>
            </a:r>
          </a:p>
          <a:p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Ab.Acus srl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partner &amp; R&amp;D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Director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Maria Bulgheroni </a:t>
            </a:r>
          </a:p>
          <a:p>
            <a:endParaRPr lang="da-D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Montfort</a:t>
            </a:r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Prof. of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Kathleen Richardson</a:t>
            </a:r>
          </a:p>
          <a:p>
            <a:endParaRPr lang="da-D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Hohenheim</a:t>
            </a:r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Prof. Of Innovation </a:t>
            </a:r>
            <a:r>
              <a:rPr lang="da-DK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r>
              <a:rPr lang="da-D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Andreas Pyka</a:t>
            </a:r>
          </a:p>
          <a:p>
            <a:endParaRPr lang="da-DK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454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47" y="164886"/>
            <a:ext cx="9905998" cy="1478570"/>
          </a:xfrm>
        </p:spPr>
        <p:txBody>
          <a:bodyPr/>
          <a:lstStyle/>
          <a:p>
            <a:r>
              <a:rPr lang="da-DK" b="1" dirty="0" err="1"/>
              <a:t>Methodology</a:t>
            </a:r>
            <a:r>
              <a:rPr lang="da-DK" b="1" dirty="0"/>
              <a:t> and </a:t>
            </a:r>
            <a:r>
              <a:rPr lang="da-DK" b="1" dirty="0" err="1"/>
              <a:t>Objective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62" y="1643456"/>
            <a:ext cx="6204998" cy="37769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4" y="2093607"/>
            <a:ext cx="3256831" cy="32504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03029" y="1416498"/>
            <a:ext cx="3191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Countries</a:t>
            </a:r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a-DK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involved</a:t>
            </a:r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</a:t>
            </a:r>
            <a:b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a-DK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REELER research – so far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3960" y="5870563"/>
            <a:ext cx="91243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end-product will be a Roadmap for Ethical and Responsible Robot Design.</a:t>
            </a:r>
          </a:p>
        </p:txBody>
      </p:sp>
    </p:spTree>
    <p:extLst>
      <p:ext uri="{BB962C8B-B14F-4D97-AF65-F5344CB8AC3E}">
        <p14:creationId xmlns:p14="http://schemas.microsoft.com/office/powerpoint/2010/main" val="317028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47" y="164886"/>
            <a:ext cx="9905998" cy="1478570"/>
          </a:xfrm>
        </p:spPr>
        <p:txBody>
          <a:bodyPr/>
          <a:lstStyle/>
          <a:p>
            <a:r>
              <a:rPr lang="da-DK" b="1" dirty="0"/>
              <a:t>BUILDBOT: GIVING VOICE TO STAKEHOLDERS</a:t>
            </a:r>
            <a:endParaRPr lang="en-US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12C9B5-E077-4E34-9632-8FCF91DD5EA2}"/>
              </a:ext>
            </a:extLst>
          </p:cNvPr>
          <p:cNvSpPr txBox="1"/>
          <p:nvPr/>
        </p:nvSpPr>
        <p:spPr>
          <a:xfrm>
            <a:off x="1143000" y="2259514"/>
            <a:ext cx="565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OBJECTIVE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439042-FDE7-474C-8369-A66BFFDE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9687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Spray &amp; Co., a factory producing furniture, is wondering whether a robot can help them in boosting their production of fashion painted wardrobe.</a:t>
            </a:r>
            <a:endParaRPr lang="it-IT" dirty="0"/>
          </a:p>
          <a:p>
            <a:pPr marL="0" indent="0">
              <a:buNone/>
            </a:pPr>
            <a:r>
              <a:rPr lang="en-GB" dirty="0"/>
              <a:t>You are part of a robotic company and as a roboticist you are in charge of </a:t>
            </a:r>
            <a:r>
              <a:rPr lang="en-GB" b="1" dirty="0"/>
              <a:t>designing a furniture robot</a:t>
            </a:r>
            <a:r>
              <a:rPr lang="en-GB" dirty="0"/>
              <a:t> aimed at </a:t>
            </a:r>
            <a:r>
              <a:rPr lang="en-GB" b="1" dirty="0"/>
              <a:t>sanding and spray painting</a:t>
            </a:r>
            <a:r>
              <a:rPr lang="en-GB" dirty="0"/>
              <a:t>, tasks that are normally performed by humans. Furthermore, the robot has to </a:t>
            </a:r>
            <a:r>
              <a:rPr lang="en-GB" b="1" dirty="0"/>
              <a:t>move finished heavy furniture</a:t>
            </a:r>
            <a:r>
              <a:rPr lang="en-GB" dirty="0"/>
              <a:t> in the next working station. </a:t>
            </a:r>
            <a:endParaRPr lang="it-IT" dirty="0"/>
          </a:p>
          <a:p>
            <a:endParaRPr lang="it-IT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F53271EF-ED3E-4E5A-832F-2BA10C2D24CC}"/>
              </a:ext>
            </a:extLst>
          </p:cNvPr>
          <p:cNvSpPr txBox="1">
            <a:spLocks/>
          </p:cNvSpPr>
          <p:nvPr/>
        </p:nvSpPr>
        <p:spPr>
          <a:xfrm>
            <a:off x="1188546" y="1481399"/>
            <a:ext cx="9905999" cy="697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Imagine to be a robot designer for 1 hour.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166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547" y="164886"/>
            <a:ext cx="9905998" cy="1478570"/>
          </a:xfrm>
        </p:spPr>
        <p:txBody>
          <a:bodyPr/>
          <a:lstStyle/>
          <a:p>
            <a:r>
              <a:rPr lang="da-DK" b="1" dirty="0"/>
              <a:t>BUILDBOT: GIVING VOICE TO STAKEHOLDERS</a:t>
            </a:r>
            <a:endParaRPr lang="en-US" b="1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694A61F5-01E3-483B-9E26-B8834D8C0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0308" y="1658144"/>
            <a:ext cx="3862314" cy="354171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12C9B5-E077-4E34-9632-8FCF91DD5EA2}"/>
              </a:ext>
            </a:extLst>
          </p:cNvPr>
          <p:cNvSpPr txBox="1"/>
          <p:nvPr/>
        </p:nvSpPr>
        <p:spPr>
          <a:xfrm>
            <a:off x="1360133" y="1397674"/>
            <a:ext cx="565743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AutoNum type="arabicPeriod"/>
            </a:pPr>
            <a:r>
              <a:rPr lang="en-GB" sz="2400" dirty="0"/>
              <a:t>Decide which features the robot will have (up to nine - 20 minutes)</a:t>
            </a:r>
          </a:p>
          <a:p>
            <a:pPr marL="342900" indent="-342900">
              <a:buAutoNum type="arabicPeriod"/>
            </a:pPr>
            <a:endParaRPr lang="en-GB" sz="2400" dirty="0"/>
          </a:p>
          <a:p>
            <a:pPr marL="342900" indent="-342900">
              <a:buAutoNum type="arabicPeriod"/>
            </a:pPr>
            <a:r>
              <a:rPr lang="en-GB" sz="2400" dirty="0"/>
              <a:t>Hear the voice of different stakeholders by drawing cards. Which card will you choose? Modify, if you want, your list of features (8 minutes for three turns – 4 cards per turn)</a:t>
            </a:r>
          </a:p>
          <a:p>
            <a:endParaRPr lang="en-GB" sz="2400" dirty="0"/>
          </a:p>
          <a:p>
            <a:r>
              <a:rPr lang="en-GB" sz="2400" dirty="0"/>
              <a:t>And now let’s play!</a:t>
            </a:r>
          </a:p>
        </p:txBody>
      </p:sp>
    </p:spTree>
    <p:extLst>
      <p:ext uri="{BB962C8B-B14F-4D97-AF65-F5344CB8AC3E}">
        <p14:creationId xmlns:p14="http://schemas.microsoft.com/office/powerpoint/2010/main" val="283283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27071-C430-42B4-92CA-58C718C5A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212" y="2638065"/>
            <a:ext cx="8791575" cy="1581869"/>
          </a:xfrm>
        </p:spPr>
        <p:txBody>
          <a:bodyPr/>
          <a:lstStyle/>
          <a:p>
            <a:r>
              <a:rPr lang="it-IT" dirty="0"/>
              <a:t>PLEASE SELECT YOUR FIRST 9 FEATURES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C156E9-524F-4881-ADF4-A0F82B50C26A}"/>
              </a:ext>
            </a:extLst>
          </p:cNvPr>
          <p:cNvSpPr txBox="1"/>
          <p:nvPr/>
        </p:nvSpPr>
        <p:spPr>
          <a:xfrm>
            <a:off x="5223933" y="4993007"/>
            <a:ext cx="174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20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64A4EC-11D1-43DE-BA74-D778296603FE}"/>
              </a:ext>
            </a:extLst>
          </p:cNvPr>
          <p:cNvSpPr txBox="1"/>
          <p:nvPr/>
        </p:nvSpPr>
        <p:spPr>
          <a:xfrm>
            <a:off x="5223933" y="4993007"/>
            <a:ext cx="174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15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034C934-454D-4DD2-AB63-E72925ED6C3F}"/>
              </a:ext>
            </a:extLst>
          </p:cNvPr>
          <p:cNvSpPr txBox="1"/>
          <p:nvPr/>
        </p:nvSpPr>
        <p:spPr>
          <a:xfrm>
            <a:off x="5223933" y="4993007"/>
            <a:ext cx="174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5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E2AC7E5-1F47-418F-BE3F-128C04D6AC76}"/>
              </a:ext>
            </a:extLst>
          </p:cNvPr>
          <p:cNvSpPr txBox="1"/>
          <p:nvPr/>
        </p:nvSpPr>
        <p:spPr>
          <a:xfrm>
            <a:off x="5223933" y="4993007"/>
            <a:ext cx="1744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10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357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00"/>
    </mc:Choice>
    <mc:Fallback xmlns="">
      <p:transition spd="slow" advClick="0" advTm="120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30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1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29989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9989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991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9999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9999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727071-C430-42B4-92CA-58C718C5A6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5732" y="2678688"/>
            <a:ext cx="8791575" cy="1500625"/>
          </a:xfrm>
        </p:spPr>
        <p:txBody>
          <a:bodyPr/>
          <a:lstStyle/>
          <a:p>
            <a:r>
              <a:rPr lang="it-IT" dirty="0"/>
              <a:t>ROUND I</a:t>
            </a:r>
            <a:br>
              <a:rPr lang="it-IT" dirty="0"/>
            </a:br>
            <a:r>
              <a:rPr lang="it-IT" dirty="0"/>
              <a:t>DRAW 4 CARDS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B311AA-6B12-40A4-BAC1-D8527900C206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8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3AB947-323A-46BB-8521-7BB29673817D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6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28AB216-94A1-4746-BEB9-3EF212F22623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2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1EC57E3-022D-4B0B-B722-126D78B1F32E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4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6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000"/>
    </mc:Choice>
    <mc:Fallback xmlns="">
      <p:transition spd="slow" advClick="0" advTm="4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8C16825A-E0FF-4420-96C8-33BE17F8F2DA}"/>
              </a:ext>
            </a:extLst>
          </p:cNvPr>
          <p:cNvSpPr txBox="1">
            <a:spLocks/>
          </p:cNvSpPr>
          <p:nvPr/>
        </p:nvSpPr>
        <p:spPr>
          <a:xfrm>
            <a:off x="1785732" y="2678688"/>
            <a:ext cx="8791575" cy="150062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ROUND II</a:t>
            </a:r>
            <a:br>
              <a:rPr lang="it-IT" dirty="0"/>
            </a:br>
            <a:r>
              <a:rPr lang="it-IT" dirty="0"/>
              <a:t>DRAW 4 CARDS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6B51D7A-40E4-41BE-89C6-CB88DCE51CB1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8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6401F04-52C5-42E4-89D5-1DAC782FDFAF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6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6C43A63-6D6A-47AA-88B7-A4BF6A97E0D5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2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9836330-9545-4AC6-A44C-DF0084756038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4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747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80000"/>
    </mc:Choice>
    <mc:Fallback xmlns="">
      <p:transition spd="slow" advClick="0" advTm="4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:a16="http://schemas.microsoft.com/office/drawing/2014/main" id="{97166A5A-4278-4A4B-98E5-CD7078ED6343}"/>
              </a:ext>
            </a:extLst>
          </p:cNvPr>
          <p:cNvSpPr txBox="1">
            <a:spLocks/>
          </p:cNvSpPr>
          <p:nvPr/>
        </p:nvSpPr>
        <p:spPr>
          <a:xfrm>
            <a:off x="1785732" y="2192850"/>
            <a:ext cx="8791575" cy="223008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FINAL ROUND </a:t>
            </a:r>
            <a:br>
              <a:rPr lang="it-IT" dirty="0"/>
            </a:br>
            <a:r>
              <a:rPr lang="it-IT" dirty="0"/>
              <a:t>DRAW 4 CARDS AND MAKE YOUR FINAL CHOICE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9EEFC2D-EFE8-44A5-83BD-2E273BC65F8A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8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AB8A674-9D57-4E5E-BF20-F0946EEB01B3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6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43F0CF2-5FE9-4549-93F6-728FF7552B18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2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EBB926-7FD8-4818-906D-CC60E213D110}"/>
              </a:ext>
            </a:extLst>
          </p:cNvPr>
          <p:cNvSpPr txBox="1"/>
          <p:nvPr/>
        </p:nvSpPr>
        <p:spPr>
          <a:xfrm>
            <a:off x="5353755" y="5088496"/>
            <a:ext cx="148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/>
              <a:t>4 </a:t>
            </a:r>
            <a:r>
              <a:rPr lang="it-IT" sz="4400" dirty="0" err="1"/>
              <a:t>min</a:t>
            </a:r>
            <a:r>
              <a:rPr lang="it-IT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32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10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1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edsløb">
  <a:themeElements>
    <a:clrScheme name="Brugerdefineret 3">
      <a:dk1>
        <a:srgbClr val="000000"/>
      </a:dk1>
      <a:lt1>
        <a:srgbClr val="FFFFFF"/>
      </a:lt1>
      <a:dk2>
        <a:srgbClr val="004543"/>
      </a:dk2>
      <a:lt2>
        <a:srgbClr val="004543"/>
      </a:lt2>
      <a:accent1>
        <a:srgbClr val="0A1449"/>
      </a:accent1>
      <a:accent2>
        <a:srgbClr val="183D83"/>
      </a:accent2>
      <a:accent3>
        <a:srgbClr val="00716D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2017">
      <a:majorFont>
        <a:latin typeface="AU Passata Light"/>
        <a:ea typeface=""/>
        <a:cs typeface=""/>
      </a:majorFont>
      <a:minorFont>
        <a:latin typeface="AU Passata"/>
        <a:ea typeface=""/>
        <a:cs typeface="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EADA368F6D4642B932CC19B76A1F95" ma:contentTypeVersion="9" ma:contentTypeDescription="Create a new document." ma:contentTypeScope="" ma:versionID="1a7ef5d485ae7f09bcc85d2e9a65793e">
  <xsd:schema xmlns:xsd="http://www.w3.org/2001/XMLSchema" xmlns:xs="http://www.w3.org/2001/XMLSchema" xmlns:p="http://schemas.microsoft.com/office/2006/metadata/properties" xmlns:ns2="50cdf033-842f-4123-840f-6741508f4bf3" xmlns:ns3="85c08d42-29e7-40cf-a00e-85734239e559" targetNamespace="http://schemas.microsoft.com/office/2006/metadata/properties" ma:root="true" ma:fieldsID="af01e36bd5622e402ad4e1a191b6ae29" ns2:_="" ns3:_="">
    <xsd:import namespace="50cdf033-842f-4123-840f-6741508f4bf3"/>
    <xsd:import namespace="85c08d42-29e7-40cf-a00e-85734239e55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df033-842f-4123-840f-6741508f4b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8d42-29e7-40cf-a00e-85734239e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26C29D-1D32-4BC8-BA65-B791F8F00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df033-842f-4123-840f-6741508f4bf3"/>
    <ds:schemaRef ds:uri="85c08d42-29e7-40cf-a00e-85734239e5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C52D9A-BE71-4309-8CF1-9A94829DC2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31B49E-45F1-4B44-8211-7E13B13666F7}">
  <ds:schemaRefs>
    <ds:schemaRef ds:uri="http://schemas.microsoft.com/office/2006/metadata/properties"/>
    <ds:schemaRef ds:uri="http://purl.org/dc/terms/"/>
    <ds:schemaRef ds:uri="85c08d42-29e7-40cf-a00e-85734239e559"/>
    <ds:schemaRef ds:uri="http://schemas.microsoft.com/office/2006/documentManagement/types"/>
    <ds:schemaRef ds:uri="50cdf033-842f-4123-840f-6741508f4bf3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TM04033919[[fn=Kredsløb]]</Template>
  <TotalTime>1316</TotalTime>
  <Words>336</Words>
  <Application>Microsoft Office PowerPoint</Application>
  <PresentationFormat>Widescreen</PresentationFormat>
  <Paragraphs>63</Paragraphs>
  <Slides>14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Collegamenti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AU Passata</vt:lpstr>
      <vt:lpstr>AU Passata Light</vt:lpstr>
      <vt:lpstr>Calibri</vt:lpstr>
      <vt:lpstr>Calibri Light</vt:lpstr>
      <vt:lpstr>Times New Roman</vt:lpstr>
      <vt:lpstr>Trebuchet MS</vt:lpstr>
      <vt:lpstr>Kredsløb</vt:lpstr>
      <vt:lpstr>Custom Design</vt:lpstr>
      <vt:lpstr>C:\Users\gimon\Desktop\ERF DOCUMENTS\ERF.xlsx!RESULTS!R37C8:R45C8</vt:lpstr>
      <vt:lpstr>Robot development and design:  what about ethical aspects?</vt:lpstr>
      <vt:lpstr>About REELER:  Responsible ethical learning with robotics</vt:lpstr>
      <vt:lpstr>Methodology and Objective</vt:lpstr>
      <vt:lpstr>BUILDBOT: GIVING VOICE TO STAKEHOLDERS</vt:lpstr>
      <vt:lpstr>BUILDBOT: GIVING VOICE TO STAKEHOLDERS</vt:lpstr>
      <vt:lpstr>PLEASE SELECT YOUR FIRST 9 FEATURES</vt:lpstr>
      <vt:lpstr>ROUND I DRAW 4 CARDS</vt:lpstr>
      <vt:lpstr>Presentazione standard di PowerPoint</vt:lpstr>
      <vt:lpstr>Presentazione standard di PowerPoint</vt:lpstr>
      <vt:lpstr>FINAL VOTES</vt:lpstr>
      <vt:lpstr>CHOSEN FEATURES</vt:lpstr>
      <vt:lpstr>VOTES HISTORY – SELECTED FEATURES</vt:lpstr>
      <vt:lpstr>CHANGES BETWEEN TURNS</vt:lpstr>
      <vt:lpstr>THANK YOU!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Stine Trentemøller</dc:creator>
  <cp:lastModifiedBy>Alex Gimondi</cp:lastModifiedBy>
  <cp:revision>63</cp:revision>
  <dcterms:created xsi:type="dcterms:W3CDTF">2017-06-19T08:10:53Z</dcterms:created>
  <dcterms:modified xsi:type="dcterms:W3CDTF">2018-03-21T10:26:07Z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0x01010065EADA368F6D4642B932CC19B76A1F95</vt:lpwstr>
  </property>
</Properties>
</file>